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  <p:sldMasterId id="2147483673" r:id="rId3"/>
  </p:sldMasterIdLst>
  <p:notesMasterIdLst>
    <p:notesMasterId r:id="rId50"/>
  </p:notesMasterIdLst>
  <p:sldIdLst>
    <p:sldId id="256" r:id="rId4"/>
    <p:sldId id="311" r:id="rId5"/>
    <p:sldId id="312" r:id="rId6"/>
    <p:sldId id="313" r:id="rId7"/>
    <p:sldId id="258" r:id="rId8"/>
    <p:sldId id="259" r:id="rId9"/>
    <p:sldId id="260" r:id="rId10"/>
    <p:sldId id="281" r:id="rId11"/>
    <p:sldId id="282" r:id="rId12"/>
    <p:sldId id="284" r:id="rId13"/>
    <p:sldId id="285" r:id="rId14"/>
    <p:sldId id="286" r:id="rId15"/>
    <p:sldId id="288" r:id="rId16"/>
    <p:sldId id="289" r:id="rId17"/>
    <p:sldId id="290" r:id="rId18"/>
    <p:sldId id="291" r:id="rId19"/>
    <p:sldId id="292" r:id="rId20"/>
    <p:sldId id="293" r:id="rId21"/>
    <p:sldId id="294" r:id="rId22"/>
    <p:sldId id="296" r:id="rId23"/>
    <p:sldId id="297" r:id="rId24"/>
    <p:sldId id="298" r:id="rId25"/>
    <p:sldId id="299" r:id="rId26"/>
    <p:sldId id="300" r:id="rId27"/>
    <p:sldId id="301" r:id="rId28"/>
    <p:sldId id="283" r:id="rId29"/>
    <p:sldId id="302" r:id="rId30"/>
    <p:sldId id="303" r:id="rId31"/>
    <p:sldId id="304" r:id="rId32"/>
    <p:sldId id="269" r:id="rId33"/>
    <p:sldId id="305" r:id="rId34"/>
    <p:sldId id="306" r:id="rId35"/>
    <p:sldId id="307" r:id="rId36"/>
    <p:sldId id="308" r:id="rId37"/>
    <p:sldId id="280" r:id="rId38"/>
    <p:sldId id="310" r:id="rId39"/>
    <p:sldId id="272" r:id="rId40"/>
    <p:sldId id="273" r:id="rId41"/>
    <p:sldId id="274" r:id="rId42"/>
    <p:sldId id="275" r:id="rId43"/>
    <p:sldId id="276" r:id="rId44"/>
    <p:sldId id="277" r:id="rId45"/>
    <p:sldId id="278" r:id="rId46"/>
    <p:sldId id="268" r:id="rId47"/>
    <p:sldId id="314" r:id="rId48"/>
    <p:sldId id="257" r:id="rId4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E2BB560-6633-472E-86A8-D6CD2949BF9A}">
          <p14:sldIdLst>
            <p14:sldId id="256"/>
            <p14:sldId id="311"/>
            <p14:sldId id="312"/>
            <p14:sldId id="313"/>
            <p14:sldId id="258"/>
            <p14:sldId id="259"/>
            <p14:sldId id="260"/>
            <p14:sldId id="281"/>
            <p14:sldId id="282"/>
            <p14:sldId id="284"/>
            <p14:sldId id="285"/>
            <p14:sldId id="286"/>
            <p14:sldId id="288"/>
            <p14:sldId id="289"/>
            <p14:sldId id="290"/>
            <p14:sldId id="291"/>
            <p14:sldId id="292"/>
            <p14:sldId id="293"/>
            <p14:sldId id="294"/>
            <p14:sldId id="296"/>
            <p14:sldId id="297"/>
            <p14:sldId id="298"/>
            <p14:sldId id="299"/>
            <p14:sldId id="300"/>
            <p14:sldId id="301"/>
            <p14:sldId id="283"/>
            <p14:sldId id="302"/>
            <p14:sldId id="303"/>
            <p14:sldId id="304"/>
            <p14:sldId id="269"/>
            <p14:sldId id="305"/>
            <p14:sldId id="306"/>
            <p14:sldId id="307"/>
            <p14:sldId id="308"/>
            <p14:sldId id="280"/>
            <p14:sldId id="310"/>
            <p14:sldId id="272"/>
            <p14:sldId id="273"/>
            <p14:sldId id="274"/>
            <p14:sldId id="275"/>
            <p14:sldId id="276"/>
            <p14:sldId id="277"/>
            <p14:sldId id="278"/>
            <p14:sldId id="268"/>
            <p14:sldId id="314"/>
            <p14:sldId id="25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6699"/>
    <a:srgbClr val="99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howGuides="1">
      <p:cViewPr varScale="1">
        <p:scale>
          <a:sx n="76" d="100"/>
          <a:sy n="76" d="100"/>
        </p:scale>
        <p:origin x="946" y="67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/Relationships>
</file>

<file path=ppt/media/image1.jpeg>
</file>

<file path=ppt/media/image10.png>
</file>

<file path=ppt/media/image11.png>
</file>

<file path=ppt/media/image12.png>
</file>

<file path=ppt/media/image16.png>
</file>

<file path=ppt/media/image2.jpe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1FA232E-0D23-E744-A2E7-48CC2B10A8E9}" type="datetimeFigureOut">
              <a:rPr kumimoji="1" lang="zh-CN" altLang="en-US" smtClean="0"/>
              <a:t>2024/9/26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B3A588-43E9-AC44-AC90-AB7B6B5540F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5.jpeg"/><Relationship Id="rId4" Type="http://schemas.openxmlformats.org/officeDocument/2006/relationships/image" Target="../media/image4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0" y="0"/>
            <a:ext cx="12136581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24748" y="1950516"/>
            <a:ext cx="10846229" cy="1470025"/>
          </a:xfrm>
        </p:spPr>
        <p:txBody>
          <a:bodyPr>
            <a:noAutofit/>
          </a:bodyPr>
          <a:lstStyle>
            <a:lvl1pPr>
              <a:defRPr sz="5200">
                <a:solidFill>
                  <a:schemeClr val="accent5">
                    <a:lumMod val="5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4293096"/>
            <a:ext cx="8534400" cy="1752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81" y="580315"/>
            <a:ext cx="1824203" cy="55815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67" y="6309321"/>
            <a:ext cx="10516763" cy="18286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0" y="17316"/>
            <a:ext cx="12136581" cy="6823368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381" y="6309321"/>
            <a:ext cx="11284849" cy="19622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92" y="580314"/>
            <a:ext cx="1687528" cy="68844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07776" y="242392"/>
            <a:ext cx="9340619" cy="954360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accent5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buClr>
                <a:schemeClr val="accent5">
                  <a:lumMod val="75000"/>
                </a:schemeClr>
              </a:buClr>
              <a:buSzPct val="80000"/>
              <a:buFont typeface="Wingdings" panose="05000000000000000000" pitchFamily="2" charset="2"/>
              <a:buChar char="p"/>
              <a:defRPr b="1">
                <a:solidFill>
                  <a:schemeClr val="accent5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  <a:lvl2pPr marL="742950" indent="-285750">
              <a:buClr>
                <a:schemeClr val="accent5">
                  <a:lumMod val="75000"/>
                </a:schemeClr>
              </a:buClr>
              <a:buSzPct val="70000"/>
              <a:buFont typeface="Wingdings" panose="05000000000000000000" pitchFamily="2" charset="2"/>
              <a:buChar char="n"/>
              <a:defRPr b="1">
                <a:solidFill>
                  <a:schemeClr val="accent5">
                    <a:lumMod val="7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2pPr>
            <a:lvl3pPr marL="1143000" indent="-228600">
              <a:buClr>
                <a:schemeClr val="accent5">
                  <a:lumMod val="75000"/>
                </a:schemeClr>
              </a:buClr>
              <a:buSzPct val="70000"/>
              <a:buFont typeface="Wingdings" panose="05000000000000000000" pitchFamily="2" charset="2"/>
              <a:buChar char="p"/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3pPr>
            <a:lvl4pPr marL="1600200" indent="-228600">
              <a:buClr>
                <a:schemeClr val="accent5">
                  <a:lumMod val="75000"/>
                </a:schemeClr>
              </a:buClr>
              <a:buSzPct val="60000"/>
              <a:buFont typeface="Wingdings" panose="05000000000000000000" pitchFamily="2" charset="2"/>
              <a:buChar char="n"/>
              <a:defRPr>
                <a:latin typeface="黑体" panose="02010609060101010101" pitchFamily="49" charset="-122"/>
                <a:ea typeface="黑体" panose="02010609060101010101" pitchFamily="49" charset="-122"/>
              </a:defRPr>
            </a:lvl4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392" y="332656"/>
            <a:ext cx="9340619" cy="954360"/>
          </a:xfrm>
        </p:spPr>
        <p:txBody>
          <a:bodyPr>
            <a:normAutofit/>
          </a:bodyPr>
          <a:lstStyle>
            <a:lvl1pPr algn="l">
              <a:defRPr sz="3600">
                <a:solidFill>
                  <a:srgbClr val="336699"/>
                </a:solidFill>
                <a:effectLst/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42900" indent="-342900">
              <a:lnSpc>
                <a:spcPct val="150000"/>
              </a:lnSpc>
              <a:buClr>
                <a:schemeClr val="tx1">
                  <a:lumMod val="50000"/>
                  <a:lumOff val="50000"/>
                </a:schemeClr>
              </a:buClr>
              <a:buSzPct val="80000"/>
              <a:buFont typeface="Wingdings" panose="05000000000000000000" pitchFamily="2" charset="2"/>
              <a:buChar char="l"/>
              <a:defRPr sz="2000" b="1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1pPr>
            <a:lvl2pPr marL="742950" indent="-285750">
              <a:buClr>
                <a:schemeClr val="tx1"/>
              </a:buClr>
              <a:buSzPct val="70000"/>
              <a:buFont typeface="Wingdings" panose="05000000000000000000" pitchFamily="2" charset="2"/>
              <a:buChar char="p"/>
              <a:defRPr sz="1800" b="0">
                <a:solidFill>
                  <a:schemeClr val="tx1"/>
                </a:solidFill>
                <a:latin typeface="华文细黑" panose="02010600040101010101" pitchFamily="2" charset="-122"/>
                <a:ea typeface="华文细黑" panose="02010600040101010101" pitchFamily="2" charset="-122"/>
              </a:defRPr>
            </a:lvl2pPr>
            <a:lvl3pPr marL="1143000" indent="-228600">
              <a:buClr>
                <a:schemeClr val="tx1"/>
              </a:buClr>
              <a:buSzPct val="50000"/>
              <a:buFont typeface="Wingdings" panose="05000000000000000000" pitchFamily="2" charset="2"/>
              <a:buChar char="n"/>
              <a:defRPr sz="1600">
                <a:latin typeface="华文细黑" panose="02010600040101010101" pitchFamily="2" charset="-122"/>
                <a:ea typeface="华文细黑" panose="02010600040101010101" pitchFamily="2" charset="-122"/>
              </a:defRPr>
            </a:lvl3pPr>
            <a:lvl4pPr marL="1600200" indent="-228600">
              <a:buClr>
                <a:schemeClr val="tx1"/>
              </a:buClr>
              <a:buSzPct val="50000"/>
              <a:buFont typeface="Wingdings" panose="05000000000000000000" pitchFamily="2" charset="2"/>
              <a:buChar char="p"/>
              <a:defRPr sz="1400">
                <a:latin typeface="华文细黑" panose="02010600040101010101" pitchFamily="2" charset="-122"/>
                <a:ea typeface="华文细黑" panose="02010600040101010101" pitchFamily="2" charset="-122"/>
              </a:defRPr>
            </a:lvl4pPr>
            <a:lvl5pPr>
              <a:defRPr sz="1200">
                <a:latin typeface="华文细黑" panose="02010600040101010101" pitchFamily="2" charset="-122"/>
                <a:ea typeface="华文细黑" panose="02010600040101010101" pitchFamily="2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zh-CN" altLang="en-US" dirty="0"/>
              <a:t>目录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 hasCustomPrompt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 userDrawn="1"/>
        </p:nvSpPr>
        <p:spPr bwMode="auto">
          <a:xfrm>
            <a:off x="0" y="3244342"/>
            <a:ext cx="184700" cy="369316"/>
          </a:xfrm>
          <a:prstGeom prst="rect">
            <a:avLst/>
          </a:prstGeom>
          <a:solidFill>
            <a:srgbClr val="DDDDDD"/>
          </a:solidFill>
          <a:ln w="9525" algn="ctr">
            <a:noFill/>
            <a:miter lim="800000"/>
          </a:ln>
          <a:effectLst/>
        </p:spPr>
        <p:txBody>
          <a:bodyPr wrap="none" lIns="91425" tIns="45712" rIns="91425" bIns="45712" anchor="ctr">
            <a:spAutoFit/>
          </a:bodyPr>
          <a:lstStyle/>
          <a:p>
            <a:endParaRPr lang="zh-CN" altLang="en-US" sz="180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336699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SzPct val="50000"/>
        <a:buFont typeface="Wingdings" panose="05000000000000000000" pitchFamily="2" charset="2"/>
        <a:buChar char="p"/>
        <a:defRPr sz="2200" kern="12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SzPct val="50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"/>
          <p:cNvSpPr>
            <a:spLocks noChangeArrowheads="1"/>
          </p:cNvSpPr>
          <p:nvPr/>
        </p:nvSpPr>
        <p:spPr bwMode="auto">
          <a:xfrm>
            <a:off x="0" y="3244342"/>
            <a:ext cx="184700" cy="369316"/>
          </a:xfrm>
          <a:prstGeom prst="rect">
            <a:avLst/>
          </a:prstGeom>
          <a:solidFill>
            <a:srgbClr val="DDDDDD"/>
          </a:solidFill>
          <a:ln w="9525" algn="ctr">
            <a:noFill/>
            <a:miter lim="800000"/>
          </a:ln>
          <a:effectLst/>
        </p:spPr>
        <p:txBody>
          <a:bodyPr wrap="none" lIns="91425" tIns="45712" rIns="91425" bIns="45712" anchor="ctr">
            <a:spAutoFit/>
          </a:bodyPr>
          <a:lstStyle/>
          <a:p>
            <a:endParaRPr lang="zh-CN" altLang="en-US" sz="1800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50BAF8-1120-4869-B1EC-9D010EF77D65}" type="datetimeFigureOut">
              <a:rPr lang="zh-CN" altLang="en-US" smtClean="0"/>
              <a:t>2024/9/26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F4C11A-0699-48E7-8749-FD2A688E347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rgbClr val="336699"/>
          </a:solidFill>
          <a:latin typeface="黑体" panose="02010609060101010101" pitchFamily="49" charset="-122"/>
          <a:ea typeface="黑体" panose="02010609060101010101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b="1" kern="12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SzPct val="50000"/>
        <a:buFont typeface="Wingdings" panose="05000000000000000000" pitchFamily="2" charset="2"/>
        <a:buChar char="p"/>
        <a:defRPr sz="2200" kern="12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SzPct val="50000"/>
        <a:buFont typeface="Wingdings" panose="05000000000000000000" pitchFamily="2" charset="2"/>
        <a:buChar char="n"/>
        <a:defRPr sz="2000" kern="1200">
          <a:solidFill>
            <a:schemeClr val="tx1"/>
          </a:solidFill>
          <a:latin typeface="华文细黑" panose="02010600040101010101" pitchFamily="2" charset="-122"/>
          <a:ea typeface="华文细黑" panose="02010600040101010101" pitchFamily="2" charset="-122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oleObject" Target="../embeddings/oleObject2.bin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oleObject" Target="../embeddings/oleObject4.bin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oleObject" Target="../embeddings/oleObject5.bin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oleObject" Target="../embeddings/oleObject8.bin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oleObject" Target="../embeddings/oleObject9.bin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63553" y="1484784"/>
            <a:ext cx="8144665" cy="1224136"/>
          </a:xfrm>
        </p:spPr>
        <p:txBody>
          <a:bodyPr/>
          <a:lstStyle/>
          <a:p>
            <a:r>
              <a:rPr lang="en-US" altLang="zh-CN" sz="4000" b="1" dirty="0">
                <a:effectLst/>
                <a:latin typeface="+mn-lt"/>
                <a:ea typeface="黑体" panose="02010609060101010101" pitchFamily="49" charset="-122"/>
                <a:cs typeface="黑体" panose="02010609060101010101" pitchFamily="49" charset="-122"/>
              </a:rPr>
              <a:t>Computer Architecture Experiment</a:t>
            </a:r>
            <a:endParaRPr lang="zh-CN" altLang="en-US" sz="4000" b="1" dirty="0">
              <a:effectLst/>
              <a:latin typeface="+mn-lt"/>
              <a:ea typeface="黑体" panose="02010609060101010101" pitchFamily="49" charset="-122"/>
              <a:cs typeface="黑体" panose="02010609060101010101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2895600" y="4437112"/>
            <a:ext cx="6400800" cy="1608584"/>
          </a:xfrm>
        </p:spPr>
        <p:txBody>
          <a:bodyPr>
            <a:normAutofit lnSpcReduction="10000"/>
          </a:bodyPr>
          <a:lstStyle/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zh-CN" altLang="en-US" sz="3000" b="1" dirty="0">
                <a:latin typeface="楷体_GB2312" pitchFamily="49" charset="-122"/>
                <a:ea typeface="楷体_GB2312" pitchFamily="49" charset="-122"/>
              </a:rPr>
              <a:t>浙江大学计算机学院</a:t>
            </a:r>
            <a:endParaRPr lang="en-US" altLang="zh-CN" sz="3000" b="1" dirty="0"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endParaRPr lang="en-US" altLang="zh-CN" sz="3000" b="1" dirty="0">
              <a:latin typeface="楷体_GB2312" pitchFamily="49" charset="-122"/>
              <a:ea typeface="楷体_GB2312" pitchFamily="49" charset="-122"/>
            </a:endParaRPr>
          </a:p>
          <a:p>
            <a:pPr>
              <a:lnSpc>
                <a:spcPct val="120000"/>
              </a:lnSpc>
              <a:spcBef>
                <a:spcPct val="0"/>
              </a:spcBef>
            </a:pPr>
            <a:r>
              <a:rPr lang="en-US" altLang="zh-CN" sz="3000" b="1" dirty="0">
                <a:latin typeface="楷体_GB2312" pitchFamily="49" charset="-122"/>
                <a:ea typeface="楷体_GB2312" pitchFamily="49" charset="-122"/>
              </a:rPr>
              <a:t>2024</a:t>
            </a:r>
            <a:r>
              <a:rPr lang="zh-CN" altLang="en-US" sz="3000" b="1" dirty="0">
                <a:latin typeface="楷体_GB2312" pitchFamily="49" charset="-122"/>
                <a:ea typeface="楷体_GB2312" pitchFamily="49" charset="-122"/>
              </a:rPr>
              <a:t>年</a:t>
            </a:r>
            <a:r>
              <a:rPr lang="en-US" altLang="zh-CN" sz="3000" b="1" dirty="0">
                <a:latin typeface="楷体_GB2312" pitchFamily="49" charset="-122"/>
                <a:ea typeface="楷体_GB2312" pitchFamily="49" charset="-122"/>
              </a:rPr>
              <a:t>9</a:t>
            </a:r>
            <a:r>
              <a:rPr lang="zh-CN" altLang="en-US" sz="3000" b="1" dirty="0">
                <a:latin typeface="楷体_GB2312" pitchFamily="49" charset="-122"/>
                <a:ea typeface="楷体_GB2312" pitchFamily="49" charset="-122"/>
              </a:rPr>
              <a:t>月</a:t>
            </a:r>
            <a:endParaRPr lang="en-US" altLang="zh-CN" sz="3000" b="1" dirty="0">
              <a:latin typeface="楷体_GB2312" pitchFamily="49" charset="-122"/>
              <a:ea typeface="楷体_GB2312" pitchFamily="49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39416" y="2924944"/>
            <a:ext cx="105851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ea typeface="楷体" panose="02010609060101010101" charset="-122"/>
                <a:cs typeface="楷体" panose="02010609060101010101" charset="-122"/>
              </a:rPr>
              <a:t>Topic 1.</a:t>
            </a:r>
            <a:r>
              <a:rPr lang="zh-CN" altLang="en-US" sz="3600" b="1" dirty="0">
                <a:solidFill>
                  <a:schemeClr val="accent5">
                    <a:lumMod val="75000"/>
                  </a:schemeClr>
                </a:solidFill>
                <a:ea typeface="楷体" panose="02010609060101010101" charset="-122"/>
                <a:cs typeface="楷体" panose="02010609060101010101" charset="-122"/>
              </a:rPr>
              <a:t> </a:t>
            </a:r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ea typeface="楷体" panose="02010609060101010101" charset="-122"/>
                <a:cs typeface="楷体" panose="02010609060101010101" charset="-122"/>
              </a:rPr>
              <a:t>Pipelined CPU supporting RISC-V</a:t>
            </a:r>
          </a:p>
          <a:p>
            <a:pPr algn="ctr"/>
            <a:r>
              <a:rPr lang="en-US" altLang="zh-CN" sz="3600" b="1" dirty="0">
                <a:solidFill>
                  <a:schemeClr val="accent5">
                    <a:lumMod val="75000"/>
                  </a:schemeClr>
                </a:solidFill>
                <a:ea typeface="楷体" panose="02010609060101010101" charset="-122"/>
                <a:cs typeface="楷体" panose="02010609060101010101" charset="-122"/>
              </a:rPr>
              <a:t>RV32I Instructions</a:t>
            </a:r>
            <a:endParaRPr lang="zh-CN" altLang="en-US" sz="3600" b="1" dirty="0">
              <a:solidFill>
                <a:schemeClr val="accent5">
                  <a:lumMod val="75000"/>
                </a:schemeClr>
              </a:solidFill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Pipelined CPU supporting execution of RV32I instructions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484784"/>
            <a:ext cx="11726531" cy="388843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Pipelined CPU supporting execution of RV32I instructions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360" y="1484784"/>
            <a:ext cx="11521280" cy="426824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Pipelined CPU supporting execution of RV32I instructions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289" y="1484784"/>
            <a:ext cx="11727557" cy="4536504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40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Instruction Demo</a:t>
            </a:r>
          </a:p>
        </p:txBody>
      </p:sp>
      <p:graphicFrame>
        <p:nvGraphicFramePr>
          <p:cNvPr id="4" name="Object 6"/>
          <p:cNvGraphicFramePr>
            <a:graphicFrameLocks noGrp="1" noChangeAspect="1"/>
          </p:cNvGraphicFramePr>
          <p:nvPr>
            <p:ph idx="1"/>
          </p:nvPr>
        </p:nvGraphicFramePr>
        <p:xfrm>
          <a:off x="2567608" y="1052736"/>
          <a:ext cx="7056437" cy="5716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5856605" imgH="4745990" progId="Visio.Drawing.11">
                  <p:embed/>
                </p:oleObj>
              </mc:Choice>
              <mc:Fallback>
                <p:oleObj name="Visio" r:id="rId2" imgW="5856605" imgH="4745990" progId="Visio.Drawing.11">
                  <p:embed/>
                  <p:pic>
                    <p:nvPicPr>
                      <p:cNvPr id="4" name="Object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567608" y="1052736"/>
                        <a:ext cx="7056437" cy="571658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40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Data Hazard Causes Stalls</a:t>
            </a:r>
          </a:p>
        </p:txBody>
      </p:sp>
      <p:graphicFrame>
        <p:nvGraphicFramePr>
          <p:cNvPr id="5" name="Object 6"/>
          <p:cNvGraphicFramePr>
            <a:graphicFrameLocks noGrp="1" noChangeAspect="1"/>
          </p:cNvGraphicFramePr>
          <p:nvPr>
            <p:ph idx="1"/>
          </p:nvPr>
        </p:nvGraphicFramePr>
        <p:xfrm>
          <a:off x="1919536" y="1052736"/>
          <a:ext cx="7777163" cy="557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6356985" imgH="4565015" progId="Visio.Drawing.11">
                  <p:embed/>
                </p:oleObj>
              </mc:Choice>
              <mc:Fallback>
                <p:oleObj name="Visio" r:id="rId2" imgW="6356985" imgH="4565015" progId="Visio.Drawing.11">
                  <p:embed/>
                  <p:pic>
                    <p:nvPicPr>
                      <p:cNvPr id="5" name="Object 6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919536" y="1052736"/>
                        <a:ext cx="7777163" cy="55784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40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Pipeline Forward to Avoid the Data hazard</a:t>
            </a:r>
          </a:p>
        </p:txBody>
      </p:sp>
      <p:graphicFrame>
        <p:nvGraphicFramePr>
          <p:cNvPr id="6" name="Object 4"/>
          <p:cNvGraphicFramePr>
            <a:graphicFrameLocks noChangeAspect="1"/>
          </p:cNvGraphicFramePr>
          <p:nvPr/>
        </p:nvGraphicFramePr>
        <p:xfrm>
          <a:off x="2639442" y="1143794"/>
          <a:ext cx="6769100" cy="5438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5899785" imgH="4745990" progId="Visio.Drawing.11">
                  <p:embed/>
                </p:oleObj>
              </mc:Choice>
              <mc:Fallback>
                <p:oleObj name="Visio" r:id="rId2" imgW="5899785" imgH="4745990" progId="Visio.Drawing.11">
                  <p:embed/>
                  <p:pic>
                    <p:nvPicPr>
                      <p:cNvPr id="6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639442" y="1143794"/>
                        <a:ext cx="6769100" cy="54387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40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SW After LW</a:t>
            </a:r>
          </a:p>
        </p:txBody>
      </p:sp>
      <p:pic>
        <p:nvPicPr>
          <p:cNvPr id="4" name="Picture 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528" y="1916832"/>
            <a:ext cx="7000875" cy="292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40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Condition in Which Bypass Unit doesn’t work</a:t>
            </a:r>
          </a:p>
        </p:txBody>
      </p:sp>
      <p:graphicFrame>
        <p:nvGraphicFramePr>
          <p:cNvPr id="5" name="Object 5"/>
          <p:cNvGraphicFramePr>
            <a:graphicFrameLocks noGrp="1" noChangeAspect="1"/>
          </p:cNvGraphicFramePr>
          <p:nvPr>
            <p:ph idx="1"/>
          </p:nvPr>
        </p:nvGraphicFramePr>
        <p:xfrm>
          <a:off x="1415480" y="1628800"/>
          <a:ext cx="8280400" cy="3902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5704205" imgH="2692400" progId="Visio.Drawing.11">
                  <p:embed/>
                </p:oleObj>
              </mc:Choice>
              <mc:Fallback>
                <p:oleObj name="Visio" r:id="rId2" imgW="5704205" imgH="2692400" progId="Visio.Drawing.11">
                  <p:embed/>
                  <p:pic>
                    <p:nvPicPr>
                      <p:cNvPr id="5" name="Object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5480" y="1628800"/>
                        <a:ext cx="8280400" cy="3902075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40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Pipeline Stalls</a:t>
            </a:r>
          </a:p>
        </p:txBody>
      </p:sp>
      <p:graphicFrame>
        <p:nvGraphicFramePr>
          <p:cNvPr id="6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1703512" y="1556792"/>
          <a:ext cx="8002587" cy="4876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6589395" imgH="4020185" progId="Visio.Drawing.11">
                  <p:embed/>
                </p:oleObj>
              </mc:Choice>
              <mc:Fallback>
                <p:oleObj name="Visio" r:id="rId2" imgW="6589395" imgH="4020185" progId="Visio.Drawing.11">
                  <p:embed/>
                  <p:pic>
                    <p:nvPicPr>
                      <p:cNvPr id="6" name="Object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3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703512" y="1556792"/>
                        <a:ext cx="8002587" cy="48768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dist="35921" dir="2700000" algn="ctr" rotWithShape="0">
                                <a:srgbClr val="808080"/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40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Instruction Demo</a:t>
            </a:r>
          </a:p>
        </p:txBody>
      </p:sp>
      <p:graphicFrame>
        <p:nvGraphicFramePr>
          <p:cNvPr id="5" name="Object 9"/>
          <p:cNvGraphicFramePr>
            <a:graphicFrameLocks noChangeAspect="1"/>
          </p:cNvGraphicFramePr>
          <p:nvPr/>
        </p:nvGraphicFramePr>
        <p:xfrm>
          <a:off x="1415480" y="1287016"/>
          <a:ext cx="7273552" cy="51943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6242685" imgH="5396230" progId="Visio.Drawing.11">
                  <p:embed/>
                </p:oleObj>
              </mc:Choice>
              <mc:Fallback>
                <p:oleObj name="Visio" r:id="rId2" imgW="6242685" imgH="5396230" progId="Visio.Drawing.11">
                  <p:embed/>
                  <p:pic>
                    <p:nvPicPr>
                      <p:cNvPr id="5" name="Object 9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15480" y="1287016"/>
                        <a:ext cx="7273552" cy="519439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13" y="0"/>
            <a:ext cx="1198377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Execution result</a:t>
            </a:r>
          </a:p>
        </p:txBody>
      </p:sp>
      <p:graphicFrame>
        <p:nvGraphicFramePr>
          <p:cNvPr id="3074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2063553" y="1556792"/>
          <a:ext cx="7849691" cy="4146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1322685" imgH="5396865" progId="Visio.Drawing.11">
                  <p:embed/>
                </p:oleObj>
              </mc:Choice>
              <mc:Fallback>
                <p:oleObj name="Visio" r:id="rId2" imgW="11322685" imgH="5396865" progId="Visio.Drawing.11">
                  <p:embed/>
                  <p:pic>
                    <p:nvPicPr>
                      <p:cNvPr id="3074" name="Object 4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063553" y="1556792"/>
                        <a:ext cx="7849691" cy="41465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197768"/>
            <a:ext cx="9252520" cy="1143000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zh-CN" sz="40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Methods of resolving Control hazards</a:t>
            </a:r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3392" y="1412777"/>
            <a:ext cx="9525744" cy="4752527"/>
          </a:xfrm>
        </p:spPr>
        <p:txBody>
          <a:bodyPr>
            <a:normAutofit/>
          </a:bodyPr>
          <a:lstStyle/>
          <a:p>
            <a:pPr eaLnBrk="1" hangingPunct="1">
              <a:lnSpc>
                <a:spcPct val="100000"/>
              </a:lnSpc>
              <a:buFontTx/>
              <a:buChar char="•"/>
            </a:pPr>
            <a:r>
              <a:rPr lang="en-US" altLang="zh-CN" sz="3600" dirty="0">
                <a:latin typeface="+mn-lt"/>
                <a:ea typeface="宋体" panose="02010600030101010101" pitchFamily="2" charset="-122"/>
              </a:rPr>
              <a:t>Freeze or flush the pipeline</a:t>
            </a:r>
          </a:p>
          <a:p>
            <a:pPr eaLnBrk="1" hangingPunct="1">
              <a:lnSpc>
                <a:spcPct val="100000"/>
              </a:lnSpc>
              <a:buFontTx/>
              <a:buChar char="•"/>
            </a:pPr>
            <a:endParaRPr lang="en-US" altLang="zh-CN" sz="3600" dirty="0">
              <a:latin typeface="+mn-lt"/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buFontTx/>
              <a:buChar char="•"/>
            </a:pPr>
            <a:r>
              <a:rPr lang="en-US" altLang="zh-CN" sz="3600" dirty="0">
                <a:latin typeface="+mn-lt"/>
                <a:ea typeface="宋体" panose="02010600030101010101" pitchFamily="2" charset="-122"/>
              </a:rPr>
              <a:t>Predict-not-taken</a:t>
            </a:r>
          </a:p>
          <a:p>
            <a:pPr eaLnBrk="1" hangingPunct="1">
              <a:lnSpc>
                <a:spcPct val="100000"/>
              </a:lnSpc>
              <a:buFontTx/>
              <a:buChar char="•"/>
            </a:pPr>
            <a:endParaRPr lang="en-US" altLang="zh-CN" sz="3600" dirty="0">
              <a:latin typeface="+mn-lt"/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buFontTx/>
              <a:buChar char="•"/>
            </a:pPr>
            <a:r>
              <a:rPr lang="en-US" altLang="zh-CN" sz="3600" dirty="0">
                <a:latin typeface="+mn-lt"/>
                <a:ea typeface="宋体" panose="02010600030101010101" pitchFamily="2" charset="-122"/>
              </a:rPr>
              <a:t>Predict-taken</a:t>
            </a:r>
          </a:p>
          <a:p>
            <a:pPr eaLnBrk="1" hangingPunct="1">
              <a:lnSpc>
                <a:spcPct val="100000"/>
              </a:lnSpc>
              <a:buFontTx/>
              <a:buChar char="•"/>
            </a:pPr>
            <a:endParaRPr lang="en-US" altLang="zh-CN" sz="3600" dirty="0">
              <a:latin typeface="+mn-lt"/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buFontTx/>
              <a:buChar char="•"/>
            </a:pPr>
            <a:r>
              <a:rPr lang="en-US" altLang="zh-CN" sz="3600" dirty="0">
                <a:latin typeface="+mn-lt"/>
                <a:ea typeface="宋体" panose="02010600030101010101" pitchFamily="2" charset="-122"/>
              </a:rPr>
              <a:t>Delayed branch</a:t>
            </a:r>
            <a:endParaRPr lang="zh-CN" altLang="en-US" sz="2400" dirty="0">
              <a:latin typeface="+mn-lt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Freeze method</a:t>
            </a:r>
          </a:p>
        </p:txBody>
      </p:sp>
      <p:graphicFrame>
        <p:nvGraphicFramePr>
          <p:cNvPr id="4098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2135560" y="1484785"/>
          <a:ext cx="7922270" cy="4371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0318115" imgH="5226685" progId="Visio.Drawing.11">
                  <p:embed/>
                </p:oleObj>
              </mc:Choice>
              <mc:Fallback>
                <p:oleObj name="Visio" r:id="rId2" imgW="10318115" imgH="5226685" progId="Visio.Drawing.11">
                  <p:embed/>
                  <p:pic>
                    <p:nvPicPr>
                      <p:cNvPr id="4098" name="Object 4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5560" y="1484785"/>
                        <a:ext cx="7922270" cy="43719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ea typeface="宋体" panose="02010600030101010101" pitchFamily="2" charset="-122"/>
              </a:rPr>
              <a:t>Predict-not-taken</a:t>
            </a:r>
          </a:p>
        </p:txBody>
      </p:sp>
      <p:graphicFrame>
        <p:nvGraphicFramePr>
          <p:cNvPr id="5122" name="Object 4"/>
          <p:cNvGraphicFramePr>
            <a:graphicFrameLocks noGrp="1" noChangeAspect="1"/>
          </p:cNvGraphicFramePr>
          <p:nvPr>
            <p:ph idx="1"/>
          </p:nvPr>
        </p:nvGraphicFramePr>
        <p:xfrm>
          <a:off x="2135561" y="1510630"/>
          <a:ext cx="7993137" cy="4438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Visio" r:id="rId2" imgW="16473805" imgH="8329930" progId="Visio.Drawing.11">
                  <p:embed/>
                </p:oleObj>
              </mc:Choice>
              <mc:Fallback>
                <p:oleObj name="Visio" r:id="rId2" imgW="16473805" imgH="8329930" progId="Visio.Drawing.11">
                  <p:embed/>
                  <p:pic>
                    <p:nvPicPr>
                      <p:cNvPr id="5122" name="Object 4"/>
                      <p:cNvPicPr>
                        <a:picLocks noGrp="1" noChangeAspect="1" noChangeArrowheads="1"/>
                      </p:cNvPicPr>
                      <p:nvPr/>
                    </p:nvPicPr>
                    <p:blipFill>
                      <a:blip r:embed="rId3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135561" y="1510630"/>
                        <a:ext cx="7993137" cy="443865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Predict-taken method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3392" y="1447800"/>
            <a:ext cx="10729192" cy="4800600"/>
          </a:xfrm>
        </p:spPr>
        <p:txBody>
          <a:bodyPr>
            <a:normAutofit/>
          </a:bodyPr>
          <a:lstStyle/>
          <a:p>
            <a:pPr eaLnBrk="1" hangingPunct="1">
              <a:lnSpc>
                <a:spcPct val="100000"/>
              </a:lnSpc>
              <a:buFontTx/>
              <a:buChar char="•"/>
            </a:pP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60% of branch result is taken</a:t>
            </a:r>
            <a:endParaRPr lang="zh-CN" altLang="en-US" sz="3200" dirty="0">
              <a:latin typeface="+mn-lt"/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buFontTx/>
              <a:buChar char="•"/>
            </a:pP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Bring forward calculation of branch condition from MEM Stage to EX Stage, stall reduce from 3-cycle to 2-cycle.</a:t>
            </a:r>
          </a:p>
          <a:p>
            <a:pPr eaLnBrk="1" hangingPunct="1">
              <a:lnSpc>
                <a:spcPct val="100000"/>
              </a:lnSpc>
              <a:buFontTx/>
              <a:buChar char="•"/>
            </a:pP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Then bring forward from EX to ID, stall reduce from 2-cycle  to 1-cycle.</a:t>
            </a:r>
          </a:p>
          <a:p>
            <a:pPr eaLnBrk="1" hangingPunct="1">
              <a:lnSpc>
                <a:spcPct val="100000"/>
              </a:lnSpc>
              <a:buFontTx/>
              <a:buChar char="•"/>
            </a:pP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1-cycle stall</a:t>
            </a:r>
            <a:r>
              <a:rPr lang="zh-CN" altLang="en-US" sz="3200" dirty="0">
                <a:latin typeface="+mn-lt"/>
                <a:ea typeface="宋体" panose="02010600030101010101" pitchFamily="2" charset="-122"/>
              </a:rPr>
              <a:t> </a:t>
            </a: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may be used for 1 delay slot</a:t>
            </a:r>
            <a:endParaRPr lang="zh-CN" altLang="en-US" dirty="0">
              <a:latin typeface="+mn-lt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88640"/>
            <a:ext cx="9266312" cy="1143000"/>
          </a:xfrm>
        </p:spPr>
        <p:txBody>
          <a:bodyPr>
            <a:noAutofit/>
          </a:bodyPr>
          <a:lstStyle/>
          <a:p>
            <a:pPr eaLnBrk="1" hangingPunct="1"/>
            <a:r>
              <a:rPr lang="en-US" altLang="zh-CN" sz="32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Stalls of Predict Methods for Control Hazard</a:t>
            </a:r>
          </a:p>
        </p:txBody>
      </p:sp>
      <p:graphicFrame>
        <p:nvGraphicFramePr>
          <p:cNvPr id="2" name="表格 1"/>
          <p:cNvGraphicFramePr>
            <a:graphicFrameLocks noGrp="1"/>
          </p:cNvGraphicFramePr>
          <p:nvPr/>
        </p:nvGraphicFramePr>
        <p:xfrm>
          <a:off x="2135560" y="1988840"/>
          <a:ext cx="7920880" cy="3352800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17860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9829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7220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3152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Predict Methods 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Status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Original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 err="1">
                          <a:effectLst/>
                        </a:rPr>
                        <a:t>Datapath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Address</a:t>
                      </a:r>
                      <a:r>
                        <a:rPr lang="en-US" altLang="zh-CN" sz="2000" kern="100" baseline="0" dirty="0">
                          <a:effectLst/>
                        </a:rPr>
                        <a:t> Calculation Forward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Condition Comparison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Forward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Predict-taken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Hit</a:t>
                      </a:r>
                    </a:p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(Need Branch)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3 stall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 stall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 stall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Predict-taken</a:t>
                      </a:r>
                      <a:endParaRPr lang="zh-CN" alt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Miss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kern="100" dirty="0">
                          <a:effectLst/>
                        </a:rPr>
                        <a:t>(No Branch)</a:t>
                      </a:r>
                      <a:endParaRPr lang="zh-CN" alt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3 stall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3 stall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1 stall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Predict-not-taken</a:t>
                      </a:r>
                      <a:endParaRPr lang="zh-CN" alt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Hit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kern="100" dirty="0">
                          <a:effectLst/>
                        </a:rPr>
                        <a:t>(No Branch)</a:t>
                      </a:r>
                      <a:endParaRPr lang="zh-CN" alt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go on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go on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rgbClr val="FF0000"/>
                          </a:solidFill>
                          <a:effectLst/>
                        </a:rPr>
                        <a:t>go on</a:t>
                      </a:r>
                      <a:endParaRPr lang="zh-CN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Predict-not-taken</a:t>
                      </a:r>
                      <a:endParaRPr lang="zh-CN" alt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altLang="zh-CN" sz="2000" kern="100" dirty="0">
                          <a:effectLst/>
                        </a:rPr>
                        <a:t>Miss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kern="100" dirty="0">
                          <a:effectLst/>
                        </a:rPr>
                        <a:t>(Need Branch)</a:t>
                      </a:r>
                      <a:endParaRPr lang="zh-CN" alt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3 stall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effectLst/>
                        </a:rPr>
                        <a:t>3 stall</a:t>
                      </a:r>
                      <a:endParaRPr lang="zh-CN" sz="2000" kern="100" dirty="0"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kern="100" dirty="0">
                          <a:solidFill>
                            <a:srgbClr val="FF0000"/>
                          </a:solidFill>
                          <a:effectLst/>
                        </a:rPr>
                        <a:t>1 stall</a:t>
                      </a:r>
                      <a:endParaRPr lang="zh-CN" sz="2000" kern="100" dirty="0">
                        <a:solidFill>
                          <a:srgbClr val="FF0000"/>
                        </a:solidFill>
                        <a:effectLst/>
                        <a:latin typeface="+mn-lt"/>
                        <a:ea typeface="宋体" panose="02010600030101010101" pitchFamily="2" charset="-122"/>
                        <a:cs typeface="Times New Roman" panose="02020603050405020304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Pipelined CPU supporting RV32I instructions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603" y="1268760"/>
            <a:ext cx="8022845" cy="5570984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Pipelined CPU supporting RV32I instructions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560" y="1287016"/>
            <a:ext cx="7854883" cy="5454352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Pipelined CPU supporting RV32I instructions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9576" y="1287016"/>
            <a:ext cx="7751183" cy="538234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Pipelined CPU supporting RV32I instructions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552" y="1245266"/>
            <a:ext cx="7992888" cy="55501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62" y="0"/>
            <a:ext cx="12147875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Instr. Mem.(1)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2135560" y="1196752"/>
          <a:ext cx="9145017" cy="548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0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1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26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53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3428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06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NO.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Instruction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 err="1">
                          <a:effectLst/>
                        </a:rPr>
                        <a:t>Addr</a:t>
                      </a:r>
                      <a:r>
                        <a:rPr lang="en-US" sz="2200" u="none" strike="noStrike" dirty="0">
                          <a:effectLst/>
                        </a:rPr>
                        <a:t>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Label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ASM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</a:rPr>
                        <a:t>Comment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dirty="0">
                          <a:effectLst/>
                        </a:rPr>
                        <a:t>0</a:t>
                      </a:r>
                      <a:endParaRPr lang="en-US" altLang="zh-CN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dirty="0">
                          <a:effectLst/>
                        </a:rPr>
                        <a:t>00000013</a:t>
                      </a:r>
                      <a:endParaRPr lang="en-US" altLang="zh-CN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dirty="0">
                          <a:effectLst/>
                        </a:rPr>
                        <a:t>__start: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 dirty="0" err="1">
                          <a:effectLst/>
                        </a:rPr>
                        <a:t>addi</a:t>
                      </a:r>
                      <a:r>
                        <a:rPr lang="en-US" sz="2200" u="none" strike="noStrike" dirty="0">
                          <a:effectLst/>
                        </a:rPr>
                        <a:t> x0, x0, 0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dirty="0">
                          <a:effectLst/>
                        </a:rPr>
                        <a:t>　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1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dirty="0">
                          <a:effectLst/>
                        </a:rPr>
                        <a:t>00402103</a:t>
                      </a:r>
                      <a:endParaRPr lang="en-US" altLang="zh-CN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lw x2, 4(x0)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2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dirty="0">
                          <a:effectLst/>
                        </a:rPr>
                        <a:t>00802203</a:t>
                      </a:r>
                      <a:endParaRPr lang="en-US" altLang="zh-CN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lw x4, 8(x0)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dirty="0">
                          <a:effectLst/>
                        </a:rPr>
                        <a:t>　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3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004100b3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add x1, x2, x4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4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fff08093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addi x1, x1, -1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5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00c02283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lw x5, 12(x0)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6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01002303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lw x6, 16(x0)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7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01402383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lw x7, 20(x0)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dirty="0">
                          <a:effectLst/>
                        </a:rPr>
                        <a:t>　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8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402200b3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sub x1,x4,x2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9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002270b3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and x1,x4,x2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10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002260b3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or  x1,x4,x2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11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002240b3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xor x1,x4,x2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12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002210b3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sll x1,x4,x2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13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002220b3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slt x1,x4,x2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>
                          <a:effectLst/>
                        </a:rPr>
                        <a:t>　</a:t>
                      </a:r>
                      <a:endParaRPr lang="zh-CN" alt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>
                          <a:effectLst/>
                        </a:rPr>
                        <a:t>14</a:t>
                      </a:r>
                      <a:endParaRPr lang="en-US" altLang="zh-CN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</a:rPr>
                        <a:t>004120b3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200" u="none" strike="noStrike" dirty="0">
                          <a:effectLst/>
                        </a:rPr>
                        <a:t>　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u="none" strike="noStrike">
                          <a:effectLst/>
                        </a:rPr>
                        <a:t>slt x1,x2,x4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u="none" strike="noStrike" dirty="0">
                          <a:effectLst/>
                        </a:rPr>
                        <a:t>　</a:t>
                      </a:r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Instr. Mem.(2)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2135560" y="1196752"/>
          <a:ext cx="9145017" cy="548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0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1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26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52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343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06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NO.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Instruction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 err="1">
                          <a:effectLst/>
                          <a:latin typeface="+mn-lt"/>
                        </a:rPr>
                        <a:t>Addr</a:t>
                      </a:r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  <a:latin typeface="+mn-lt"/>
                        </a:rPr>
                        <a:t>Label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  <a:latin typeface="+mn-lt"/>
                        </a:rPr>
                        <a:t>ASM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Comment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002350b3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3C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srl x1, x6, x2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402350b3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sra x1, x6, x2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4023d0b3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44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sra x1, x7, x2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007330b3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kern="120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sltu x1, x6, x7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0063b0b3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4C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sltu x1, x7, x6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00000033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 x0,x0,x0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ffd50093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54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x1,x10,-3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00f27093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58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andi x1,x4,15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00f26093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5C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ori  x1,x4,15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00f24093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xori x1,x4,15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00f22093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64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slti x1,x4,15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00121093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68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slli x1,x4,1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00225093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6C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srli x1,x4,2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40c35093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srai x1, x6, 12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fff33093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  <a:cs typeface="+mn-cs"/>
                        </a:rPr>
                        <a:t>74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>
                          <a:solidFill>
                            <a:srgbClr val="000000"/>
                          </a:solidFill>
                          <a:effectLst/>
                          <a:ea typeface="等线" panose="02010600030101010101" pitchFamily="2" charset="-122"/>
                          <a:sym typeface="+mn-ea"/>
                        </a:rPr>
                        <a:t>sltiu x1, x6, -1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Instr. Mem.(3)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2135560" y="1196752"/>
          <a:ext cx="9145017" cy="548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0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1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26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52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343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06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NO.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Instruction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 err="1">
                          <a:effectLst/>
                          <a:latin typeface="+mn-lt"/>
                        </a:rPr>
                        <a:t>Addr</a:t>
                      </a:r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  <a:latin typeface="+mn-lt"/>
                        </a:rPr>
                        <a:t>Label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  <a:latin typeface="+mn-lt"/>
                        </a:rPr>
                        <a:t>ASM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Comment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fff3b093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>
                          <a:solidFill>
                            <a:srgbClr val="000000"/>
                          </a:solidFill>
                          <a:effectLst/>
                          <a:ea typeface="等线" panose="02010600030101010101" pitchFamily="2" charset="-122"/>
                          <a:sym typeface="+mn-ea"/>
                        </a:rPr>
                        <a:t>sltiu x1, x7, -1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00520863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beq  x4,x5,label0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00420663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beq  x4,x4,label0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label0: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00421863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bne  x4,x4,label1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00521663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bne  x4,x5,label1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label1: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0042c863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blt  x5,x4,label2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00524663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blt  x4,x5,label2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label2: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00736863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bltu x6,x7,label3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0063e663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bltu x7,x6,label3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Instr. Mem.(4)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2135560" y="1196752"/>
          <a:ext cx="9145017" cy="548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0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1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26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52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343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06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NO.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Instruction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 err="1">
                          <a:effectLst/>
                          <a:latin typeface="+mn-lt"/>
                        </a:rPr>
                        <a:t>Addr</a:t>
                      </a:r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  <a:latin typeface="+mn-lt"/>
                        </a:rPr>
                        <a:t>Label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  <a:latin typeface="+mn-lt"/>
                        </a:rPr>
                        <a:t>ASM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Comment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>
                          <a:solidFill>
                            <a:srgbClr val="000000"/>
                          </a:solidFill>
                          <a:effectLst/>
                          <a:ea typeface="等线" panose="02010600030101010101" pitchFamily="2" charset="-122"/>
                          <a:sym typeface="+mn-ea"/>
                        </a:rPr>
                        <a:t>addi x0,x0,0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label3: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00525863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bge x4,x5,label4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0042d663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bge x5,x4,label4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label4: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0063f863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bgeu x7,x6,label5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00737663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bgeu x6,x7,label5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label5: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00425663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bge  x4,x4,label6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label6: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000040b7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lui  x1,4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00c000ef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jal  x1,12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Instr. Mem.(5)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/>
        </p:nvGraphicFramePr>
        <p:xfrm>
          <a:off x="2135560" y="1196752"/>
          <a:ext cx="9145017" cy="54864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0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1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26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1528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3439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6406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3429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NO.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Instruction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 err="1">
                          <a:effectLst/>
                          <a:latin typeface="+mn-lt"/>
                        </a:rPr>
                        <a:t>Addr</a:t>
                      </a:r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.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  <a:latin typeface="+mn-lt"/>
                        </a:rPr>
                        <a:t>Label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>
                          <a:effectLst/>
                          <a:latin typeface="+mn-lt"/>
                        </a:rPr>
                        <a:t>ASM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dirty="0">
                          <a:effectLst/>
                          <a:latin typeface="+mn-lt"/>
                        </a:rPr>
                        <a:t>Comment</a:t>
                      </a:r>
                      <a:endParaRPr 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>
                          <a:solidFill>
                            <a:srgbClr val="000000"/>
                          </a:solidFill>
                          <a:effectLst/>
                          <a:ea typeface="等线" panose="02010600030101010101" pitchFamily="2" charset="-122"/>
                          <a:sym typeface="+mn-ea"/>
                        </a:rPr>
                        <a:t>addi x0,x0,0</a:t>
                      </a:r>
                      <a:endParaRPr lang="en-US" sz="2200" b="0" i="0" u="none" strike="noStrike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00000013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addi x0,x0,0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01802403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lw   x8, 24(x0)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00802e23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sw   x8, 28(x0)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01c02083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lw   x1, 28(x0)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02801023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sh   x8, 32(x0)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02002083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lw   x1, 32(x0)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02800223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sb   x8, 36(x0)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02402083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lw   x1, 36(x0)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01a01083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lh   x1, 26(x0)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01a05083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lhu  x1, 26(x0)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01b00083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lb   x1, 27(x0)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01b04083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lbu  x1, 27(x0)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ffff0097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auipc x1, 0xffff0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2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000000e7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2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2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22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jalr x1,0(x0)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2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Data Mem.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1127448" y="1268760"/>
          <a:ext cx="4968553" cy="53111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8450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5884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6901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NO.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b="0" i="0" u="none" strike="noStrik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</a:rPr>
                        <a:t>Data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>
                          <a:effectLst/>
                        </a:rPr>
                        <a:t>Addr</a:t>
                      </a:r>
                      <a:r>
                        <a:rPr lang="en-US" sz="2000" u="none" strike="noStrike" dirty="0">
                          <a:effectLst/>
                        </a:rPr>
                        <a:t>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Comment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000080BF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00000008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00000010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00000014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1242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4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FFFF0000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5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0FFF0000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6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FF000F0F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7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F0F0F0F0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8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9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10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11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12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>
                          <a:effectLst/>
                        </a:rPr>
                        <a:t>13</a:t>
                      </a:r>
                      <a:endParaRPr lang="en-US" altLang="zh-CN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14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+mn-lt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/>
        </p:nvGraphicFramePr>
        <p:xfrm>
          <a:off x="6373267" y="1274452"/>
          <a:ext cx="5195341" cy="53111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203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317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261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4063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NO.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Instruction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 err="1">
                          <a:effectLst/>
                        </a:rPr>
                        <a:t>Addr</a:t>
                      </a:r>
                      <a:r>
                        <a:rPr lang="en-US" sz="2000" u="none" strike="noStrike" dirty="0">
                          <a:effectLst/>
                        </a:rPr>
                        <a:t>.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Comment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19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A3000000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27000000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22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79000000</a:t>
                      </a:r>
                      <a:endParaRPr lang="en-US" altLang="zh-CN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23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dirty="0">
                          <a:effectLst/>
                        </a:rPr>
                        <a:t>15100000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25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26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27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29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74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>
                          <a:effectLst/>
                        </a:rPr>
                        <a:t>　</a:t>
                      </a:r>
                      <a:endParaRPr lang="zh-CN" altLang="en-US" sz="2000" b="0" i="0" u="none" strike="noStrike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30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78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2000" u="none" strike="noStrike" dirty="0">
                          <a:effectLst/>
                        </a:rPr>
                        <a:t>　</a:t>
                      </a:r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7526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+mn-lt"/>
                          <a:ea typeface="等线" panose="02010600030101010101" pitchFamily="2" charset="-122"/>
                        </a:rPr>
                        <a:t>31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dirty="0">
                          <a:effectLst/>
                        </a:rPr>
                        <a:t>00000000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00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7C</a:t>
                      </a:r>
                    </a:p>
                  </a:txBody>
                  <a:tcPr marL="7620" marR="7620" marT="7620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7620" marR="7620" marT="762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Test Bench </a:t>
            </a:r>
          </a:p>
        </p:txBody>
      </p:sp>
      <p:sp>
        <p:nvSpPr>
          <p:cNvPr id="2" name="Rectangle 1"/>
          <p:cNvSpPr/>
          <p:nvPr/>
        </p:nvSpPr>
        <p:spPr>
          <a:xfrm>
            <a:off x="2520280" y="1340768"/>
            <a:ext cx="6096000" cy="501675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000" dirty="0"/>
              <a:t> RV32core core(</a:t>
            </a:r>
          </a:p>
          <a:p>
            <a:r>
              <a:rPr lang="zh-CN" altLang="en-US" sz="2000" dirty="0"/>
              <a:t>        .debug_en(1'b0),</a:t>
            </a:r>
          </a:p>
          <a:p>
            <a:r>
              <a:rPr lang="zh-CN" altLang="en-US" sz="2000" dirty="0"/>
              <a:t>        .debug_step(1'b0),</a:t>
            </a:r>
          </a:p>
          <a:p>
            <a:r>
              <a:rPr lang="zh-CN" altLang="en-US" sz="2000" dirty="0"/>
              <a:t>        .debug_addr(7'b0),</a:t>
            </a:r>
          </a:p>
          <a:p>
            <a:r>
              <a:rPr lang="zh-CN" altLang="en-US" sz="2000" dirty="0"/>
              <a:t>        .debug_data(),</a:t>
            </a:r>
          </a:p>
          <a:p>
            <a:r>
              <a:rPr lang="zh-CN" altLang="en-US" sz="2000" dirty="0"/>
              <a:t>        .clk(clk),</a:t>
            </a:r>
          </a:p>
          <a:p>
            <a:r>
              <a:rPr lang="zh-CN" altLang="en-US" sz="2000" dirty="0"/>
              <a:t>        .rst(rst),</a:t>
            </a:r>
          </a:p>
          <a:p>
            <a:r>
              <a:rPr lang="zh-CN" altLang="en-US" sz="2000" dirty="0"/>
              <a:t>        .interrupter(1'b0)</a:t>
            </a:r>
          </a:p>
          <a:p>
            <a:r>
              <a:rPr lang="zh-CN" altLang="en-US" sz="2000" dirty="0"/>
              <a:t>    );</a:t>
            </a:r>
          </a:p>
          <a:p>
            <a:endParaRPr lang="zh-CN" altLang="en-US" sz="2000" dirty="0"/>
          </a:p>
          <a:p>
            <a:r>
              <a:rPr lang="zh-CN" altLang="en-US" sz="2000" dirty="0"/>
              <a:t>    initial begin</a:t>
            </a:r>
          </a:p>
          <a:p>
            <a:r>
              <a:rPr lang="zh-CN" altLang="en-US" sz="2000" dirty="0"/>
              <a:t>        clk = 0;</a:t>
            </a:r>
          </a:p>
          <a:p>
            <a:r>
              <a:rPr lang="zh-CN" altLang="en-US" sz="2000" dirty="0"/>
              <a:t>        rst = 1;</a:t>
            </a:r>
          </a:p>
          <a:p>
            <a:r>
              <a:rPr lang="zh-CN" altLang="en-US" sz="2000" dirty="0"/>
              <a:t>        #2 rst = 0;</a:t>
            </a:r>
          </a:p>
          <a:p>
            <a:r>
              <a:rPr lang="zh-CN" altLang="en-US" sz="2000" dirty="0"/>
              <a:t>    end</a:t>
            </a:r>
          </a:p>
          <a:p>
            <a:r>
              <a:rPr lang="zh-CN" altLang="en-US" sz="2000" dirty="0"/>
              <a:t>    always #1 clk = ~clk;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Simulation (1)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268760"/>
            <a:ext cx="10945216" cy="5505962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Simulation (2)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758" y="1333040"/>
            <a:ext cx="10917842" cy="5408328"/>
          </a:xfrm>
          <a:prstGeom prst="rect">
            <a:avLst/>
          </a:prstGeom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Simulation (3)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195" y="1287016"/>
            <a:ext cx="11104421" cy="545435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实验要求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实验可</a:t>
            </a:r>
            <a:r>
              <a:rPr lang="en-US" altLang="zh-CN" dirty="0"/>
              <a:t>2</a:t>
            </a:r>
            <a:r>
              <a:rPr lang="zh-CN" altLang="en-US" dirty="0"/>
              <a:t>人组队或个人完成，</a:t>
            </a:r>
            <a:r>
              <a:rPr lang="zh-CN" altLang="en-US" dirty="0">
                <a:solidFill>
                  <a:srgbClr val="FF0000"/>
                </a:solidFill>
              </a:rPr>
              <a:t>分数无差别</a:t>
            </a:r>
            <a:r>
              <a:rPr lang="en-US" altLang="zh-CN" dirty="0">
                <a:solidFill>
                  <a:srgbClr val="FF0000"/>
                </a:solidFill>
              </a:rPr>
              <a:t> </a:t>
            </a:r>
          </a:p>
          <a:p>
            <a:r>
              <a:rPr lang="zh-CN" altLang="en-US" dirty="0"/>
              <a:t>每次实验分数包括报告分数（</a:t>
            </a:r>
            <a:r>
              <a:rPr lang="en-US" altLang="zh-CN" dirty="0"/>
              <a:t>40%</a:t>
            </a:r>
            <a:r>
              <a:rPr lang="zh-CN" altLang="en-US" dirty="0"/>
              <a:t>）与验收分数（</a:t>
            </a:r>
            <a:r>
              <a:rPr lang="en-US" altLang="zh-CN" dirty="0"/>
              <a:t>60%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实验报告提交</a:t>
            </a:r>
            <a:r>
              <a:rPr lang="zh-CN" altLang="en-US" dirty="0">
                <a:solidFill>
                  <a:srgbClr val="FF0000"/>
                </a:solidFill>
              </a:rPr>
              <a:t>严格按照学在浙大系统中的时间提交</a:t>
            </a:r>
            <a:r>
              <a:rPr lang="zh-CN" altLang="en-US" dirty="0"/>
              <a:t>，即使没有完全做完，也要把原理部分和实验进展写到位。实验报告的分数只会按照是否完整打分，没有做完但已经努力做了不会扣分。对于简单应付，报告小于</a:t>
            </a:r>
            <a:r>
              <a:rPr lang="en-US" altLang="zh-CN" dirty="0"/>
              <a:t>2</a:t>
            </a:r>
            <a:r>
              <a:rPr lang="zh-CN" altLang="en-US" dirty="0"/>
              <a:t>页者，</a:t>
            </a:r>
            <a:r>
              <a:rPr lang="en-US" altLang="zh-CN" dirty="0"/>
              <a:t>50</a:t>
            </a:r>
            <a:r>
              <a:rPr lang="zh-CN" altLang="en-US" dirty="0"/>
              <a:t>分封顶</a:t>
            </a:r>
            <a:endParaRPr lang="en-US" altLang="zh-CN" dirty="0"/>
          </a:p>
          <a:p>
            <a:r>
              <a:rPr lang="en-US" altLang="zh-CN" dirty="0"/>
              <a:t> </a:t>
            </a:r>
            <a:r>
              <a:rPr lang="zh-CN" altLang="en-US" dirty="0"/>
              <a:t>实验验收时间</a:t>
            </a:r>
            <a:r>
              <a:rPr lang="zh-CN" altLang="en-US" dirty="0">
                <a:solidFill>
                  <a:srgbClr val="FF0000"/>
                </a:solidFill>
              </a:rPr>
              <a:t>宽松</a:t>
            </a:r>
            <a:r>
              <a:rPr lang="zh-CN" altLang="en-US" dirty="0"/>
              <a:t>，就实验结果和部分</a:t>
            </a:r>
            <a:r>
              <a:rPr lang="zh-CN" altLang="en-US" dirty="0">
                <a:solidFill>
                  <a:srgbClr val="FF0000"/>
                </a:solidFill>
              </a:rPr>
              <a:t>理论知识</a:t>
            </a:r>
            <a:r>
              <a:rPr lang="zh-CN" altLang="en-US" dirty="0"/>
              <a:t>进行抽查。每位同学每次实验</a:t>
            </a:r>
            <a:r>
              <a:rPr lang="en-US" altLang="zh-CN" dirty="0"/>
              <a:t>2</a:t>
            </a:r>
            <a:r>
              <a:rPr lang="zh-CN" altLang="en-US" dirty="0"/>
              <a:t>次验收机会。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Simulation (4)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84" y="1271384"/>
            <a:ext cx="11089232" cy="5413640"/>
          </a:xfrm>
          <a:prstGeom prst="rect">
            <a:avLst/>
          </a:prstGeom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Simulation (5)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76" y="1287016"/>
            <a:ext cx="11161240" cy="5453611"/>
          </a:xfrm>
          <a:prstGeom prst="rect">
            <a:avLst/>
          </a:prstGeom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Simulation (6)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561" y="1287016"/>
            <a:ext cx="11216063" cy="5454352"/>
          </a:xfrm>
          <a:prstGeom prst="rect">
            <a:avLst/>
          </a:prstGeom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Simulation (7)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76" y="1268760"/>
            <a:ext cx="11161240" cy="5448181"/>
          </a:xfrm>
          <a:prstGeom prst="rect">
            <a:avLst/>
          </a:prstGeom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Checkpoints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3392" y="1412776"/>
            <a:ext cx="10945216" cy="4800600"/>
          </a:xfrm>
        </p:spPr>
        <p:txBody>
          <a:bodyPr>
            <a:noAutofit/>
          </a:bodyPr>
          <a:lstStyle/>
          <a:p>
            <a:pPr eaLnBrk="1" hangingPunct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CP 1:  </a:t>
            </a:r>
          </a:p>
          <a:p>
            <a:pPr marL="457200" lvl="1" indent="0">
              <a:buNone/>
            </a:pP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Waveform Simulation of the Pipelined CPU with the verification program</a:t>
            </a:r>
          </a:p>
          <a:p>
            <a:pPr marL="457200" lvl="1" indent="0">
              <a:buNone/>
            </a:pPr>
            <a:endParaRPr lang="en-US" altLang="zh-CN" sz="3200" dirty="0">
              <a:latin typeface="+mn-lt"/>
              <a:ea typeface="宋体" panose="02010600030101010101" pitchFamily="2" charset="-122"/>
            </a:endParaRPr>
          </a:p>
          <a:p>
            <a:pPr eaLnBrk="1" hangingPunct="1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altLang="zh-CN" sz="28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CP 2: </a:t>
            </a:r>
          </a:p>
          <a:p>
            <a:pPr marL="457200" lvl="1" indent="0">
              <a:buNone/>
            </a:pP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FPGA Implementation of the Pipelined CPU with the verification program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理论知识自查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针对某条指令，其功能是什么，相关控制信号是什么？</a:t>
            </a:r>
            <a:endParaRPr lang="en-US" altLang="zh-CN" dirty="0"/>
          </a:p>
          <a:p>
            <a:r>
              <a:rPr lang="zh-CN" altLang="en-US" dirty="0"/>
              <a:t>流水线的</a:t>
            </a:r>
            <a:r>
              <a:rPr lang="en-US" altLang="zh-CN" dirty="0"/>
              <a:t>3</a:t>
            </a:r>
            <a:r>
              <a:rPr lang="zh-CN" altLang="en-US" dirty="0"/>
              <a:t>个</a:t>
            </a:r>
            <a:r>
              <a:rPr lang="en-US" altLang="zh-CN" dirty="0"/>
              <a:t>hazard</a:t>
            </a:r>
            <a:r>
              <a:rPr lang="zh-CN" altLang="en-US" dirty="0"/>
              <a:t>分别是什么？简要说明</a:t>
            </a:r>
            <a:endParaRPr lang="en-US" altLang="zh-CN" dirty="0"/>
          </a:p>
          <a:p>
            <a:r>
              <a:rPr lang="en-US" altLang="zh-CN" dirty="0"/>
              <a:t>Forwarding path</a:t>
            </a:r>
            <a:r>
              <a:rPr lang="zh-CN" altLang="en-US" dirty="0"/>
              <a:t>加了几条？分别说明</a:t>
            </a:r>
            <a:endParaRPr lang="en-US" altLang="zh-CN" dirty="0"/>
          </a:p>
          <a:p>
            <a:r>
              <a:rPr lang="zh-CN" altLang="en-US" dirty="0"/>
              <a:t>就自己设计的代码而言，</a:t>
            </a:r>
            <a:r>
              <a:rPr lang="en-US" altLang="zh-CN" dirty="0"/>
              <a:t>predict-not-taken </a:t>
            </a:r>
            <a:r>
              <a:rPr lang="zh-CN" altLang="en-US" dirty="0"/>
              <a:t>如果</a:t>
            </a:r>
            <a:r>
              <a:rPr lang="en-US" altLang="zh-CN" dirty="0"/>
              <a:t>taken</a:t>
            </a:r>
            <a:r>
              <a:rPr lang="zh-CN" altLang="en-US" dirty="0"/>
              <a:t>会</a:t>
            </a:r>
            <a:r>
              <a:rPr lang="en-US" altLang="zh-CN" dirty="0"/>
              <a:t>stall</a:t>
            </a:r>
            <a:r>
              <a:rPr lang="zh-CN" altLang="en-US" dirty="0"/>
              <a:t>几个周期？</a:t>
            </a:r>
            <a:endParaRPr lang="en-US" altLang="zh-CN" dirty="0"/>
          </a:p>
          <a:p>
            <a:r>
              <a:rPr lang="zh-CN" altLang="en-US" dirty="0"/>
              <a:t>测试代码相关问题</a:t>
            </a:r>
            <a:endParaRPr lang="en-US" altLang="zh-CN" dirty="0"/>
          </a:p>
          <a:p>
            <a:pPr lvl="1"/>
            <a:r>
              <a:rPr lang="zh-CN" altLang="en-US" dirty="0"/>
              <a:t>两条指令是否有数据依赖</a:t>
            </a:r>
            <a:r>
              <a:rPr lang="en-US" altLang="zh-CN" dirty="0"/>
              <a:t>/</a:t>
            </a:r>
            <a:r>
              <a:rPr lang="zh-CN" altLang="en-US" dirty="0"/>
              <a:t>数据冲突？有</a:t>
            </a:r>
            <a:r>
              <a:rPr lang="en-US" altLang="zh-CN" dirty="0"/>
              <a:t>forwarding</a:t>
            </a:r>
            <a:r>
              <a:rPr lang="zh-CN" altLang="en-US" dirty="0"/>
              <a:t>和没有</a:t>
            </a:r>
            <a:r>
              <a:rPr lang="en-US" altLang="zh-CN" dirty="0"/>
              <a:t>forwarding</a:t>
            </a:r>
            <a:r>
              <a:rPr lang="zh-CN" altLang="en-US" dirty="0"/>
              <a:t>分别</a:t>
            </a:r>
            <a:r>
              <a:rPr lang="en-US" altLang="zh-CN" dirty="0"/>
              <a:t>stall</a:t>
            </a:r>
            <a:r>
              <a:rPr lang="zh-CN" altLang="en-US" dirty="0"/>
              <a:t>几个周期？</a:t>
            </a:r>
            <a:endParaRPr lang="en-US" altLang="zh-CN" dirty="0"/>
          </a:p>
          <a:p>
            <a:endParaRPr lang="en-US" altLang="zh-CN" dirty="0"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43673" y="2431048"/>
            <a:ext cx="5832647" cy="1862048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>
              <a:defRPr/>
            </a:pPr>
            <a:r>
              <a:rPr lang="en-US" altLang="zh-CN" sz="11500" b="1" spc="50" dirty="0">
                <a:ln w="11430"/>
                <a:solidFill>
                  <a:schemeClr val="tx2">
                    <a:lumMod val="60000"/>
                    <a:lumOff val="40000"/>
                  </a:schemeClr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Thanks!</a:t>
            </a:r>
            <a:endParaRPr lang="zh-CN" altLang="en-US" sz="11500" b="1" spc="50" dirty="0">
              <a:ln w="11430"/>
              <a:solidFill>
                <a:schemeClr val="tx2">
                  <a:lumMod val="60000"/>
                  <a:lumOff val="40000"/>
                </a:schemeClr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b="1" dirty="0">
                <a:solidFill>
                  <a:srgbClr val="19A1FD"/>
                </a:solidFill>
                <a:latin typeface="+mn-lt"/>
              </a:rPr>
              <a:t>Outline</a:t>
            </a:r>
          </a:p>
        </p:txBody>
      </p:sp>
      <p:sp>
        <p:nvSpPr>
          <p:cNvPr id="11267" name="Rectangle 3"/>
          <p:cNvSpPr>
            <a:spLocks noGrp="1" noChangeArrowheads="1"/>
          </p:cNvSpPr>
          <p:nvPr>
            <p:ph sz="quarter" idx="1"/>
          </p:nvPr>
        </p:nvSpPr>
        <p:spPr>
          <a:xfrm>
            <a:off x="623392" y="1219201"/>
            <a:ext cx="9587408" cy="4937125"/>
          </a:xfrm>
        </p:spPr>
        <p:txBody>
          <a:bodyPr>
            <a:noAutofit/>
          </a:bodyPr>
          <a:lstStyle/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Experiment Purpose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Experiment Task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Basic Principle</a:t>
            </a:r>
          </a:p>
          <a:p>
            <a:pPr>
              <a:buFontTx/>
              <a:buChar char="•"/>
            </a:pP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Operating Procedures</a:t>
            </a:r>
          </a:p>
          <a:p>
            <a:pPr>
              <a:buFontTx/>
              <a:buChar char="•"/>
            </a:pPr>
            <a:r>
              <a:rPr lang="en-US" altLang="zh-CN" sz="3200">
                <a:latin typeface="+mn-lt"/>
                <a:ea typeface="宋体" panose="02010600030101010101" pitchFamily="2" charset="-122"/>
              </a:rPr>
              <a:t>Checkpoints</a:t>
            </a:r>
            <a:endParaRPr lang="en-US" altLang="zh-CN" sz="3200" dirty="0">
              <a:latin typeface="+mn-lt"/>
              <a:ea typeface="宋体" panose="02010600030101010101" pitchFamily="2" charset="-122"/>
            </a:endParaRPr>
          </a:p>
          <a:p>
            <a:pPr eaLnBrk="1" hangingPunct="1"/>
            <a:endParaRPr lang="en-US" altLang="zh-CN" sz="3200" dirty="0">
              <a:latin typeface="+mn-lt"/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Experiment Purpose</a:t>
            </a:r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3392" y="1484784"/>
            <a:ext cx="11233248" cy="5175250"/>
          </a:xfrm>
        </p:spPr>
        <p:txBody>
          <a:bodyPr>
            <a:normAutofit lnSpcReduction="10000"/>
          </a:bodyPr>
          <a:lstStyle/>
          <a:p>
            <a:pPr eaLnBrk="1" hangingPunct="1">
              <a:buFontTx/>
              <a:buChar char="•"/>
            </a:pP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Understand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anose="02010600030101010101" pitchFamily="2" charset="-122"/>
              </a:rPr>
              <a:t> RISC-V RV32I instructions</a:t>
            </a:r>
          </a:p>
          <a:p>
            <a:pPr>
              <a:buFontTx/>
              <a:buChar char="•"/>
            </a:pP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Master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anose="02010600030101010101" pitchFamily="2" charset="-122"/>
              </a:rPr>
              <a:t>the design methods of pipelined CPU </a:t>
            </a: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executing RV32I instructions</a:t>
            </a:r>
          </a:p>
          <a:p>
            <a:pPr>
              <a:buFontTx/>
              <a:buChar char="•"/>
            </a:pP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Master the method of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anose="02010600030101010101" pitchFamily="2" charset="-122"/>
              </a:rPr>
              <a:t>Pipeline Forwarding Detection </a:t>
            </a: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and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anose="02010600030101010101" pitchFamily="2" charset="-122"/>
              </a:rPr>
              <a:t>bypass unit </a:t>
            </a: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design</a:t>
            </a:r>
          </a:p>
          <a:p>
            <a:pPr>
              <a:buFontTx/>
              <a:buChar char="•"/>
            </a:pP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Master the methods of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anose="02010600030101010101" pitchFamily="2" charset="-122"/>
              </a:rPr>
              <a:t>1-cycle stall </a:t>
            </a: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of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anose="02010600030101010101" pitchFamily="2" charset="-122"/>
              </a:rPr>
              <a:t>Predict-not-taken</a:t>
            </a: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 branch design</a:t>
            </a:r>
          </a:p>
          <a:p>
            <a:pPr eaLnBrk="1" hangingPunct="1">
              <a:buFontTx/>
              <a:buChar char="•"/>
            </a:pP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master methods of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anose="02010600030101010101" pitchFamily="2" charset="-122"/>
              </a:rPr>
              <a:t>program verification of Pipelined CPU </a:t>
            </a: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executing RV32I instructions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zh-CN" sz="4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Experiment Task</a:t>
            </a:r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670"/>
              </a:spcBef>
              <a:buFontTx/>
              <a:buChar char="•"/>
            </a:pP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Design of Pipelined CPU executing RV32I instructions.</a:t>
            </a:r>
          </a:p>
          <a:p>
            <a:pPr lvl="1">
              <a:spcBef>
                <a:spcPts val="670"/>
              </a:spcBef>
              <a:buFontTx/>
              <a:buChar char="–"/>
            </a:pP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Design </a:t>
            </a:r>
            <a:r>
              <a:rPr lang="en-US" altLang="zh-CN" sz="2800" dirty="0" err="1">
                <a:solidFill>
                  <a:srgbClr val="FF0000"/>
                </a:solidFill>
                <a:latin typeface="+mn-lt"/>
                <a:ea typeface="宋体" panose="02010600030101010101" pitchFamily="2" charset="-122"/>
              </a:rPr>
              <a:t>datapath</a:t>
            </a:r>
            <a:endParaRPr lang="en-US" altLang="zh-CN" sz="2800" dirty="0">
              <a:solidFill>
                <a:srgbClr val="FF0000"/>
              </a:solidFill>
              <a:latin typeface="+mn-lt"/>
              <a:ea typeface="宋体" panose="02010600030101010101" pitchFamily="2" charset="-122"/>
            </a:endParaRPr>
          </a:p>
          <a:p>
            <a:pPr lvl="1">
              <a:spcBef>
                <a:spcPts val="670"/>
              </a:spcBef>
              <a:buFontTx/>
              <a:buChar char="–"/>
            </a:pP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Design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anose="02010600030101010101" pitchFamily="2" charset="-122"/>
              </a:rPr>
              <a:t> Bypass Unit</a:t>
            </a:r>
          </a:p>
          <a:p>
            <a:pPr lvl="1">
              <a:spcBef>
                <a:spcPts val="670"/>
              </a:spcBef>
              <a:buFontTx/>
              <a:buChar char="–"/>
            </a:pPr>
            <a:r>
              <a:rPr lang="en-US" altLang="zh-CN" sz="2800" dirty="0">
                <a:latin typeface="+mn-lt"/>
                <a:ea typeface="宋体" panose="02010600030101010101" pitchFamily="2" charset="-122"/>
              </a:rPr>
              <a:t>Design </a:t>
            </a:r>
            <a:r>
              <a:rPr lang="en-US" altLang="zh-CN" sz="2800" dirty="0">
                <a:solidFill>
                  <a:srgbClr val="FF0000"/>
                </a:solidFill>
                <a:latin typeface="+mn-lt"/>
                <a:ea typeface="宋体" panose="02010600030101010101" pitchFamily="2" charset="-122"/>
              </a:rPr>
              <a:t>CPU Controller</a:t>
            </a:r>
            <a:endParaRPr lang="en-US" altLang="zh-CN" sz="2800" dirty="0">
              <a:latin typeface="+mn-lt"/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ts val="670"/>
              </a:spcBef>
              <a:buFontTx/>
              <a:buChar char="•"/>
            </a:pPr>
            <a:endParaRPr lang="en-US" altLang="zh-CN" sz="3200" dirty="0">
              <a:solidFill>
                <a:srgbClr val="FF0000"/>
              </a:solidFill>
              <a:latin typeface="+mn-lt"/>
              <a:ea typeface="宋体" panose="02010600030101010101" pitchFamily="2" charset="-122"/>
            </a:endParaRPr>
          </a:p>
          <a:p>
            <a:pPr>
              <a:lnSpc>
                <a:spcPct val="100000"/>
              </a:lnSpc>
              <a:spcBef>
                <a:spcPts val="670"/>
              </a:spcBef>
              <a:buFontTx/>
              <a:buChar char="•"/>
            </a:pPr>
            <a:r>
              <a:rPr lang="en-US" altLang="zh-CN" sz="3200" dirty="0">
                <a:solidFill>
                  <a:srgbClr val="FF0000"/>
                </a:solidFill>
                <a:latin typeface="+mn-lt"/>
                <a:ea typeface="宋体" panose="02010600030101010101" pitchFamily="2" charset="-122"/>
              </a:rPr>
              <a:t>Verify the Pipelined CPU with program</a:t>
            </a:r>
            <a:r>
              <a:rPr lang="en-US" altLang="zh-CN" sz="3200" dirty="0">
                <a:latin typeface="+mn-lt"/>
                <a:ea typeface="宋体" panose="02010600030101010101" pitchFamily="2" charset="-122"/>
              </a:rPr>
              <a:t> and observe the execution of program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Pipelined CPU supporting execution of RV32I instructions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7368" y="1766118"/>
            <a:ext cx="11521280" cy="3751114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title"/>
          </p:nvPr>
        </p:nvSpPr>
        <p:spPr>
          <a:xfrm>
            <a:off x="623392" y="332656"/>
            <a:ext cx="10801200" cy="954360"/>
          </a:xfrm>
        </p:spPr>
        <p:txBody>
          <a:bodyPr>
            <a:noAutofit/>
          </a:bodyPr>
          <a:lstStyle/>
          <a:p>
            <a:r>
              <a:rPr lang="en-US" altLang="zh-CN" sz="3400" dirty="0">
                <a:solidFill>
                  <a:srgbClr val="19A1FD"/>
                </a:solidFill>
                <a:latin typeface="+mn-lt"/>
                <a:ea typeface="宋体" panose="02010600030101010101" pitchFamily="2" charset="-122"/>
              </a:rPr>
              <a:t>Pipelined CPU supporting execution of RV32I instructions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13" y="1484784"/>
            <a:ext cx="11727557" cy="4536504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实验室PPT模版2013 beta1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723</TotalTime>
  <Words>1694</Words>
  <Application>Microsoft Office PowerPoint</Application>
  <PresentationFormat>宽屏</PresentationFormat>
  <Paragraphs>751</Paragraphs>
  <Slides>46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3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60" baseType="lpstr">
      <vt:lpstr>华文细黑</vt:lpstr>
      <vt:lpstr>楷体</vt:lpstr>
      <vt:lpstr>楷体_GB2312</vt:lpstr>
      <vt:lpstr>宋体</vt:lpstr>
      <vt:lpstr>Arial</vt:lpstr>
      <vt:lpstr>Calibri</vt:lpstr>
      <vt:lpstr>Wingdings</vt:lpstr>
      <vt:lpstr>等线</vt:lpstr>
      <vt:lpstr>黑体</vt:lpstr>
      <vt:lpstr>微软雅黑</vt:lpstr>
      <vt:lpstr>自定义设计方案</vt:lpstr>
      <vt:lpstr>实验室PPT模版2013 beta1</vt:lpstr>
      <vt:lpstr>1_自定义设计方案</vt:lpstr>
      <vt:lpstr>Visio</vt:lpstr>
      <vt:lpstr>Computer Architecture Experiment</vt:lpstr>
      <vt:lpstr>PowerPoint 演示文稿</vt:lpstr>
      <vt:lpstr>PowerPoint 演示文稿</vt:lpstr>
      <vt:lpstr>实验要求</vt:lpstr>
      <vt:lpstr>Outline</vt:lpstr>
      <vt:lpstr>Experiment Purpose</vt:lpstr>
      <vt:lpstr>Experiment Task</vt:lpstr>
      <vt:lpstr>Pipelined CPU supporting execution of RV32I instructions</vt:lpstr>
      <vt:lpstr>Pipelined CPU supporting execution of RV32I instructions</vt:lpstr>
      <vt:lpstr>Pipelined CPU supporting execution of RV32I instructions</vt:lpstr>
      <vt:lpstr>Pipelined CPU supporting execution of RV32I instructions</vt:lpstr>
      <vt:lpstr>Pipelined CPU supporting execution of RV32I instructions</vt:lpstr>
      <vt:lpstr>Instruction Demo</vt:lpstr>
      <vt:lpstr>Data Hazard Causes Stalls</vt:lpstr>
      <vt:lpstr>Pipeline Forward to Avoid the Data hazard</vt:lpstr>
      <vt:lpstr>SW After LW</vt:lpstr>
      <vt:lpstr>Condition in Which Bypass Unit doesn’t work</vt:lpstr>
      <vt:lpstr>Pipeline Stalls</vt:lpstr>
      <vt:lpstr>Instruction Demo</vt:lpstr>
      <vt:lpstr>Execution result</vt:lpstr>
      <vt:lpstr>Methods of resolving Control hazards</vt:lpstr>
      <vt:lpstr>Freeze method</vt:lpstr>
      <vt:lpstr>Predict-not-taken</vt:lpstr>
      <vt:lpstr>Predict-taken method</vt:lpstr>
      <vt:lpstr>Stalls of Predict Methods for Control Hazard</vt:lpstr>
      <vt:lpstr>Pipelined CPU supporting RV32I instructions</vt:lpstr>
      <vt:lpstr>Pipelined CPU supporting RV32I instructions</vt:lpstr>
      <vt:lpstr>Pipelined CPU supporting RV32I instructions</vt:lpstr>
      <vt:lpstr>Pipelined CPU supporting RV32I instructions</vt:lpstr>
      <vt:lpstr>Instr. Mem.(1)</vt:lpstr>
      <vt:lpstr>Instr. Mem.(2)</vt:lpstr>
      <vt:lpstr>Instr. Mem.(3)</vt:lpstr>
      <vt:lpstr>Instr. Mem.(4)</vt:lpstr>
      <vt:lpstr>Instr. Mem.(5)</vt:lpstr>
      <vt:lpstr>Data Mem. </vt:lpstr>
      <vt:lpstr>Test Bench </vt:lpstr>
      <vt:lpstr>Simulation (1)</vt:lpstr>
      <vt:lpstr>Simulation (2)</vt:lpstr>
      <vt:lpstr>Simulation (3)</vt:lpstr>
      <vt:lpstr>Simulation (4)</vt:lpstr>
      <vt:lpstr>Simulation (5)</vt:lpstr>
      <vt:lpstr>Simulation (6)</vt:lpstr>
      <vt:lpstr>Simulation (7)</vt:lpstr>
      <vt:lpstr>Checkpoints</vt:lpstr>
      <vt:lpstr>理论知识自查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xu3stones</dc:creator>
  <cp:lastModifiedBy>浩浩 李</cp:lastModifiedBy>
  <cp:revision>193</cp:revision>
  <dcterms:created xsi:type="dcterms:W3CDTF">2011-08-03T07:44:00Z</dcterms:created>
  <dcterms:modified xsi:type="dcterms:W3CDTF">2024-09-26T02:03:32Z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099A346463B74BCE9DB0B7D8EA1ED6FA_12</vt:lpwstr>
  </property>
  <property fmtid="{D5CDD505-2E9C-101B-9397-08002B2CF9AE}" pid="3" name="KSOProductBuildVer">
    <vt:lpwstr>1033-12.2.0.18199</vt:lpwstr>
  </property>
</Properties>
</file>

<file path=docProps/thumbnail.jpeg>
</file>